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3" r:id="rId4"/>
    <p:sldId id="266" r:id="rId5"/>
    <p:sldId id="265" r:id="rId6"/>
    <p:sldId id="264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016E1B-45B9-4047-B75E-63F51B53D162}" type="doc">
      <dgm:prSet loTypeId="urn:microsoft.com/office/officeart/2005/8/layout/cycle3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hr-HR"/>
        </a:p>
      </dgm:t>
    </dgm:pt>
    <dgm:pt modelId="{9B844439-2C3E-461E-91A8-5413CA493A00}">
      <dgm:prSet phldrT="[Tekst]"/>
      <dgm:spPr/>
      <dgm:t>
        <a:bodyPr/>
        <a:lstStyle/>
        <a:p>
          <a:r>
            <a:rPr lang="hr-HR" b="1" dirty="0"/>
            <a:t>Objasni važnost fotosinteze za </a:t>
          </a:r>
          <a:r>
            <a:rPr lang="hr-HR" b="1" dirty="0" err="1"/>
            <a:t>heterotrofne</a:t>
          </a:r>
          <a:r>
            <a:rPr lang="hr-HR" b="1" dirty="0"/>
            <a:t> organizme.</a:t>
          </a:r>
        </a:p>
      </dgm:t>
    </dgm:pt>
    <dgm:pt modelId="{92C42368-2BE4-4123-910D-D8ED95DB7AAC}" type="parTrans" cxnId="{3DC3D0BE-69C7-45EF-80C4-E9A34458F5CF}">
      <dgm:prSet/>
      <dgm:spPr/>
      <dgm:t>
        <a:bodyPr/>
        <a:lstStyle/>
        <a:p>
          <a:endParaRPr lang="hr-HR"/>
        </a:p>
      </dgm:t>
    </dgm:pt>
    <dgm:pt modelId="{9986D212-0B46-496C-AA4F-5BE0BEFDD1FF}" type="sibTrans" cxnId="{3DC3D0BE-69C7-45EF-80C4-E9A34458F5CF}">
      <dgm:prSet/>
      <dgm:spPr/>
      <dgm:t>
        <a:bodyPr/>
        <a:lstStyle/>
        <a:p>
          <a:endParaRPr lang="hr-HR" b="1"/>
        </a:p>
      </dgm:t>
    </dgm:pt>
    <dgm:pt modelId="{053240C6-6D6D-482A-AB42-7FD40C010504}">
      <dgm:prSet phldrT="[Tekst]"/>
      <dgm:spPr/>
      <dgm:t>
        <a:bodyPr/>
        <a:lstStyle/>
        <a:p>
          <a:r>
            <a:rPr lang="hr-HR" b="1" dirty="0"/>
            <a:t>Navedi organizme koji obavljaju proces fotosinteze.</a:t>
          </a:r>
        </a:p>
      </dgm:t>
    </dgm:pt>
    <dgm:pt modelId="{E4C0540E-8576-41BD-9055-6C70A1952FED}" type="parTrans" cxnId="{B6D4C37C-6C43-444C-BD61-714619C85D9C}">
      <dgm:prSet/>
      <dgm:spPr/>
      <dgm:t>
        <a:bodyPr/>
        <a:lstStyle/>
        <a:p>
          <a:endParaRPr lang="hr-HR"/>
        </a:p>
      </dgm:t>
    </dgm:pt>
    <dgm:pt modelId="{ABC1F758-6379-47BD-AFD8-1B51400751B0}" type="sibTrans" cxnId="{B6D4C37C-6C43-444C-BD61-714619C85D9C}">
      <dgm:prSet/>
      <dgm:spPr/>
      <dgm:t>
        <a:bodyPr/>
        <a:lstStyle/>
        <a:p>
          <a:endParaRPr lang="hr-HR"/>
        </a:p>
      </dgm:t>
    </dgm:pt>
    <dgm:pt modelId="{6DD8E3F2-E7D6-44F6-BD22-0DEC19917927}">
      <dgm:prSet phldrT="[Tekst]"/>
      <dgm:spPr/>
      <dgm:t>
        <a:bodyPr/>
        <a:lstStyle/>
        <a:p>
          <a:r>
            <a:rPr lang="hr-HR" b="1" dirty="0"/>
            <a:t>Opiši proces staničnog disanja.</a:t>
          </a:r>
        </a:p>
      </dgm:t>
    </dgm:pt>
    <dgm:pt modelId="{D84E4649-CDE9-4689-A63D-334C89986368}" type="parTrans" cxnId="{EFADA5C9-512E-4488-A519-8529D51E13D5}">
      <dgm:prSet/>
      <dgm:spPr/>
      <dgm:t>
        <a:bodyPr/>
        <a:lstStyle/>
        <a:p>
          <a:endParaRPr lang="hr-HR"/>
        </a:p>
      </dgm:t>
    </dgm:pt>
    <dgm:pt modelId="{F30BB38D-6CBF-4B88-BFFE-B026BADF30F9}" type="sibTrans" cxnId="{EFADA5C9-512E-4488-A519-8529D51E13D5}">
      <dgm:prSet/>
      <dgm:spPr/>
      <dgm:t>
        <a:bodyPr/>
        <a:lstStyle/>
        <a:p>
          <a:endParaRPr lang="hr-HR"/>
        </a:p>
      </dgm:t>
    </dgm:pt>
    <dgm:pt modelId="{925BE75E-6FB5-4D65-8D20-5F73F5EA8D9C}">
      <dgm:prSet phldrT="[Tekst]"/>
      <dgm:spPr/>
      <dgm:t>
        <a:bodyPr/>
        <a:lstStyle/>
        <a:p>
          <a:r>
            <a:rPr lang="hr-HR" b="1" dirty="0"/>
            <a:t>Koja je važnost razlagača u prirodi?</a:t>
          </a:r>
        </a:p>
      </dgm:t>
    </dgm:pt>
    <dgm:pt modelId="{D6B7B989-7991-4EE6-8A23-817E439D6266}" type="parTrans" cxnId="{25C9DF86-183F-4749-B260-A50AE4A88D15}">
      <dgm:prSet/>
      <dgm:spPr/>
      <dgm:t>
        <a:bodyPr/>
        <a:lstStyle/>
        <a:p>
          <a:endParaRPr lang="hr-HR"/>
        </a:p>
      </dgm:t>
    </dgm:pt>
    <dgm:pt modelId="{FC547D27-A980-4B28-991B-A41F6054A688}" type="sibTrans" cxnId="{25C9DF86-183F-4749-B260-A50AE4A88D15}">
      <dgm:prSet/>
      <dgm:spPr/>
      <dgm:t>
        <a:bodyPr/>
        <a:lstStyle/>
        <a:p>
          <a:endParaRPr lang="hr-HR"/>
        </a:p>
      </dgm:t>
    </dgm:pt>
    <dgm:pt modelId="{D5A4A39D-C73D-4229-8D8D-FD1B648ED5A0}">
      <dgm:prSet phldrT="[Tekst]"/>
      <dgm:spPr/>
      <dgm:t>
        <a:bodyPr/>
        <a:lstStyle/>
        <a:p>
          <a:r>
            <a:rPr lang="hr-HR" b="1" dirty="0"/>
            <a:t>Na primjeru objasni hranidbeni lanac.</a:t>
          </a:r>
        </a:p>
      </dgm:t>
    </dgm:pt>
    <dgm:pt modelId="{C80B3B29-7E07-41D4-9702-F6085FB114F7}" type="parTrans" cxnId="{7E48B74D-73DE-4A80-995D-D1B05BFA4B3D}">
      <dgm:prSet/>
      <dgm:spPr/>
      <dgm:t>
        <a:bodyPr/>
        <a:lstStyle/>
        <a:p>
          <a:endParaRPr lang="hr-HR"/>
        </a:p>
      </dgm:t>
    </dgm:pt>
    <dgm:pt modelId="{510C4A56-521B-492D-A2D6-07CD592F5BEE}" type="sibTrans" cxnId="{7E48B74D-73DE-4A80-995D-D1B05BFA4B3D}">
      <dgm:prSet/>
      <dgm:spPr/>
      <dgm:t>
        <a:bodyPr/>
        <a:lstStyle/>
        <a:p>
          <a:endParaRPr lang="hr-HR"/>
        </a:p>
      </dgm:t>
    </dgm:pt>
    <dgm:pt modelId="{9475063B-1822-4A20-B576-E1283C750136}" type="pres">
      <dgm:prSet presAssocID="{7D016E1B-45B9-4047-B75E-63F51B53D162}" presName="Name0" presStyleCnt="0">
        <dgm:presLayoutVars>
          <dgm:dir/>
          <dgm:resizeHandles val="exact"/>
        </dgm:presLayoutVars>
      </dgm:prSet>
      <dgm:spPr/>
    </dgm:pt>
    <dgm:pt modelId="{5A3FE7C1-0A5F-41EC-A664-DD524E2D563B}" type="pres">
      <dgm:prSet presAssocID="{7D016E1B-45B9-4047-B75E-63F51B53D162}" presName="cycle" presStyleCnt="0"/>
      <dgm:spPr/>
    </dgm:pt>
    <dgm:pt modelId="{44DD7CB7-D4BF-4446-8A07-42AA3B70D753}" type="pres">
      <dgm:prSet presAssocID="{9B844439-2C3E-461E-91A8-5413CA493A00}" presName="nodeFirstNode" presStyleLbl="node1" presStyleIdx="0" presStyleCnt="5">
        <dgm:presLayoutVars>
          <dgm:bulletEnabled val="1"/>
        </dgm:presLayoutVars>
      </dgm:prSet>
      <dgm:spPr/>
    </dgm:pt>
    <dgm:pt modelId="{0E463FBE-0970-4F79-A0E8-1FC84080A1DD}" type="pres">
      <dgm:prSet presAssocID="{9986D212-0B46-496C-AA4F-5BE0BEFDD1FF}" presName="sibTransFirstNode" presStyleLbl="bgShp" presStyleIdx="0" presStyleCnt="1"/>
      <dgm:spPr/>
    </dgm:pt>
    <dgm:pt modelId="{3FB21F3B-1197-408E-AC88-75625404E731}" type="pres">
      <dgm:prSet presAssocID="{053240C6-6D6D-482A-AB42-7FD40C010504}" presName="nodeFollowingNodes" presStyleLbl="node1" presStyleIdx="1" presStyleCnt="5">
        <dgm:presLayoutVars>
          <dgm:bulletEnabled val="1"/>
        </dgm:presLayoutVars>
      </dgm:prSet>
      <dgm:spPr/>
    </dgm:pt>
    <dgm:pt modelId="{39CAE782-23A3-4E7B-9F13-5271AB2DF663}" type="pres">
      <dgm:prSet presAssocID="{6DD8E3F2-E7D6-44F6-BD22-0DEC19917927}" presName="nodeFollowingNodes" presStyleLbl="node1" presStyleIdx="2" presStyleCnt="5">
        <dgm:presLayoutVars>
          <dgm:bulletEnabled val="1"/>
        </dgm:presLayoutVars>
      </dgm:prSet>
      <dgm:spPr/>
    </dgm:pt>
    <dgm:pt modelId="{A0A447F9-42D6-48EA-A44D-0D26427AC89C}" type="pres">
      <dgm:prSet presAssocID="{925BE75E-6FB5-4D65-8D20-5F73F5EA8D9C}" presName="nodeFollowingNodes" presStyleLbl="node1" presStyleIdx="3" presStyleCnt="5">
        <dgm:presLayoutVars>
          <dgm:bulletEnabled val="1"/>
        </dgm:presLayoutVars>
      </dgm:prSet>
      <dgm:spPr/>
    </dgm:pt>
    <dgm:pt modelId="{8C668476-F79C-4D2F-93B1-FBC82D6A7E22}" type="pres">
      <dgm:prSet presAssocID="{D5A4A39D-C73D-4229-8D8D-FD1B648ED5A0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C09D2F0D-24F7-48CC-9CFF-2F19E4B4C44C}" type="presOf" srcId="{925BE75E-6FB5-4D65-8D20-5F73F5EA8D9C}" destId="{A0A447F9-42D6-48EA-A44D-0D26427AC89C}" srcOrd="0" destOrd="0" presId="urn:microsoft.com/office/officeart/2005/8/layout/cycle3"/>
    <dgm:cxn modelId="{6EA02116-282A-4922-9E30-902155778837}" type="presOf" srcId="{D5A4A39D-C73D-4229-8D8D-FD1B648ED5A0}" destId="{8C668476-F79C-4D2F-93B1-FBC82D6A7E22}" srcOrd="0" destOrd="0" presId="urn:microsoft.com/office/officeart/2005/8/layout/cycle3"/>
    <dgm:cxn modelId="{7E48B74D-73DE-4A80-995D-D1B05BFA4B3D}" srcId="{7D016E1B-45B9-4047-B75E-63F51B53D162}" destId="{D5A4A39D-C73D-4229-8D8D-FD1B648ED5A0}" srcOrd="4" destOrd="0" parTransId="{C80B3B29-7E07-41D4-9702-F6085FB114F7}" sibTransId="{510C4A56-521B-492D-A2D6-07CD592F5BEE}"/>
    <dgm:cxn modelId="{15E1E072-B030-4C6B-A219-4FBA9897D852}" type="presOf" srcId="{053240C6-6D6D-482A-AB42-7FD40C010504}" destId="{3FB21F3B-1197-408E-AC88-75625404E731}" srcOrd="0" destOrd="0" presId="urn:microsoft.com/office/officeart/2005/8/layout/cycle3"/>
    <dgm:cxn modelId="{B6D4C37C-6C43-444C-BD61-714619C85D9C}" srcId="{7D016E1B-45B9-4047-B75E-63F51B53D162}" destId="{053240C6-6D6D-482A-AB42-7FD40C010504}" srcOrd="1" destOrd="0" parTransId="{E4C0540E-8576-41BD-9055-6C70A1952FED}" sibTransId="{ABC1F758-6379-47BD-AFD8-1B51400751B0}"/>
    <dgm:cxn modelId="{25C9DF86-183F-4749-B260-A50AE4A88D15}" srcId="{7D016E1B-45B9-4047-B75E-63F51B53D162}" destId="{925BE75E-6FB5-4D65-8D20-5F73F5EA8D9C}" srcOrd="3" destOrd="0" parTransId="{D6B7B989-7991-4EE6-8A23-817E439D6266}" sibTransId="{FC547D27-A980-4B28-991B-A41F6054A688}"/>
    <dgm:cxn modelId="{4D6D9FA4-69FC-4735-BC83-76E83FDF1512}" type="presOf" srcId="{9986D212-0B46-496C-AA4F-5BE0BEFDD1FF}" destId="{0E463FBE-0970-4F79-A0E8-1FC84080A1DD}" srcOrd="0" destOrd="0" presId="urn:microsoft.com/office/officeart/2005/8/layout/cycle3"/>
    <dgm:cxn modelId="{3DC3D0BE-69C7-45EF-80C4-E9A34458F5CF}" srcId="{7D016E1B-45B9-4047-B75E-63F51B53D162}" destId="{9B844439-2C3E-461E-91A8-5413CA493A00}" srcOrd="0" destOrd="0" parTransId="{92C42368-2BE4-4123-910D-D8ED95DB7AAC}" sibTransId="{9986D212-0B46-496C-AA4F-5BE0BEFDD1FF}"/>
    <dgm:cxn modelId="{E84853BF-72DF-4EFA-A0CF-8B8CE7FFD20A}" type="presOf" srcId="{7D016E1B-45B9-4047-B75E-63F51B53D162}" destId="{9475063B-1822-4A20-B576-E1283C750136}" srcOrd="0" destOrd="0" presId="urn:microsoft.com/office/officeart/2005/8/layout/cycle3"/>
    <dgm:cxn modelId="{EFADA5C9-512E-4488-A519-8529D51E13D5}" srcId="{7D016E1B-45B9-4047-B75E-63F51B53D162}" destId="{6DD8E3F2-E7D6-44F6-BD22-0DEC19917927}" srcOrd="2" destOrd="0" parTransId="{D84E4649-CDE9-4689-A63D-334C89986368}" sibTransId="{F30BB38D-6CBF-4B88-BFFE-B026BADF30F9}"/>
    <dgm:cxn modelId="{24D408DC-D90A-48A9-8B6E-0186F95E2931}" type="presOf" srcId="{6DD8E3F2-E7D6-44F6-BD22-0DEC19917927}" destId="{39CAE782-23A3-4E7B-9F13-5271AB2DF663}" srcOrd="0" destOrd="0" presId="urn:microsoft.com/office/officeart/2005/8/layout/cycle3"/>
    <dgm:cxn modelId="{7B0988E6-A4A9-4066-AA92-CF07982ABAB4}" type="presOf" srcId="{9B844439-2C3E-461E-91A8-5413CA493A00}" destId="{44DD7CB7-D4BF-4446-8A07-42AA3B70D753}" srcOrd="0" destOrd="0" presId="urn:microsoft.com/office/officeart/2005/8/layout/cycle3"/>
    <dgm:cxn modelId="{26599FDD-BD7C-435F-B2EA-CAA12C4CC162}" type="presParOf" srcId="{9475063B-1822-4A20-B576-E1283C750136}" destId="{5A3FE7C1-0A5F-41EC-A664-DD524E2D563B}" srcOrd="0" destOrd="0" presId="urn:microsoft.com/office/officeart/2005/8/layout/cycle3"/>
    <dgm:cxn modelId="{09EE4053-521C-4001-9D37-F37EAD6CD195}" type="presParOf" srcId="{5A3FE7C1-0A5F-41EC-A664-DD524E2D563B}" destId="{44DD7CB7-D4BF-4446-8A07-42AA3B70D753}" srcOrd="0" destOrd="0" presId="urn:microsoft.com/office/officeart/2005/8/layout/cycle3"/>
    <dgm:cxn modelId="{90D96647-EDD2-469B-9D4D-122C57E3E925}" type="presParOf" srcId="{5A3FE7C1-0A5F-41EC-A664-DD524E2D563B}" destId="{0E463FBE-0970-4F79-A0E8-1FC84080A1DD}" srcOrd="1" destOrd="0" presId="urn:microsoft.com/office/officeart/2005/8/layout/cycle3"/>
    <dgm:cxn modelId="{342DAFAC-55C4-4811-9790-0A9F45DBA415}" type="presParOf" srcId="{5A3FE7C1-0A5F-41EC-A664-DD524E2D563B}" destId="{3FB21F3B-1197-408E-AC88-75625404E731}" srcOrd="2" destOrd="0" presId="urn:microsoft.com/office/officeart/2005/8/layout/cycle3"/>
    <dgm:cxn modelId="{040BC8A6-9FD1-4B68-BD77-BDAC7D2652AA}" type="presParOf" srcId="{5A3FE7C1-0A5F-41EC-A664-DD524E2D563B}" destId="{39CAE782-23A3-4E7B-9F13-5271AB2DF663}" srcOrd="3" destOrd="0" presId="urn:microsoft.com/office/officeart/2005/8/layout/cycle3"/>
    <dgm:cxn modelId="{27E60AA7-C68A-4764-9018-2548E71894D3}" type="presParOf" srcId="{5A3FE7C1-0A5F-41EC-A664-DD524E2D563B}" destId="{A0A447F9-42D6-48EA-A44D-0D26427AC89C}" srcOrd="4" destOrd="0" presId="urn:microsoft.com/office/officeart/2005/8/layout/cycle3"/>
    <dgm:cxn modelId="{0D37BE90-9950-424C-B9CC-91F0C3A06125}" type="presParOf" srcId="{5A3FE7C1-0A5F-41EC-A664-DD524E2D563B}" destId="{8C668476-F79C-4D2F-93B1-FBC82D6A7E22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463FBE-0970-4F79-A0E8-1FC84080A1DD}">
      <dsp:nvSpPr>
        <dsp:cNvPr id="0" name=""/>
        <dsp:cNvSpPr/>
      </dsp:nvSpPr>
      <dsp:spPr>
        <a:xfrm>
          <a:off x="1662264" y="-35815"/>
          <a:ext cx="5743271" cy="5743271"/>
        </a:xfrm>
        <a:prstGeom prst="circularArrow">
          <a:avLst>
            <a:gd name="adj1" fmla="val 5544"/>
            <a:gd name="adj2" fmla="val 330680"/>
            <a:gd name="adj3" fmla="val 13754529"/>
            <a:gd name="adj4" fmla="val 17398999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DD7CB7-D4BF-4446-8A07-42AA3B70D753}">
      <dsp:nvSpPr>
        <dsp:cNvPr id="0" name=""/>
        <dsp:cNvSpPr/>
      </dsp:nvSpPr>
      <dsp:spPr>
        <a:xfrm>
          <a:off x="3176829" y="1782"/>
          <a:ext cx="2714141" cy="13570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b="1" kern="1200" dirty="0"/>
            <a:t>Objasni važnost fotosinteze za </a:t>
          </a:r>
          <a:r>
            <a:rPr lang="hr-HR" sz="1900" b="1" kern="1200" dirty="0" err="1"/>
            <a:t>heterotrofne</a:t>
          </a:r>
          <a:r>
            <a:rPr lang="hr-HR" sz="1900" b="1" kern="1200" dirty="0"/>
            <a:t> organizme.</a:t>
          </a:r>
        </a:p>
      </dsp:txBody>
      <dsp:txXfrm>
        <a:off x="3243076" y="68029"/>
        <a:ext cx="2581647" cy="1224576"/>
      </dsp:txXfrm>
    </dsp:sp>
    <dsp:sp modelId="{3FB21F3B-1197-408E-AC88-75625404E731}">
      <dsp:nvSpPr>
        <dsp:cNvPr id="0" name=""/>
        <dsp:cNvSpPr/>
      </dsp:nvSpPr>
      <dsp:spPr>
        <a:xfrm>
          <a:off x="5506115" y="1694107"/>
          <a:ext cx="2714141" cy="1357070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b="1" kern="1200" dirty="0"/>
            <a:t>Navedi organizme koji obavljaju proces fotosinteze.</a:t>
          </a:r>
        </a:p>
      </dsp:txBody>
      <dsp:txXfrm>
        <a:off x="5572362" y="1760354"/>
        <a:ext cx="2581647" cy="1224576"/>
      </dsp:txXfrm>
    </dsp:sp>
    <dsp:sp modelId="{39CAE782-23A3-4E7B-9F13-5271AB2DF663}">
      <dsp:nvSpPr>
        <dsp:cNvPr id="0" name=""/>
        <dsp:cNvSpPr/>
      </dsp:nvSpPr>
      <dsp:spPr>
        <a:xfrm>
          <a:off x="4616407" y="4432347"/>
          <a:ext cx="2714141" cy="135707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b="1" kern="1200" dirty="0"/>
            <a:t>Opiši proces staničnog disanja.</a:t>
          </a:r>
        </a:p>
      </dsp:txBody>
      <dsp:txXfrm>
        <a:off x="4682654" y="4498594"/>
        <a:ext cx="2581647" cy="1224576"/>
      </dsp:txXfrm>
    </dsp:sp>
    <dsp:sp modelId="{A0A447F9-42D6-48EA-A44D-0D26427AC89C}">
      <dsp:nvSpPr>
        <dsp:cNvPr id="0" name=""/>
        <dsp:cNvSpPr/>
      </dsp:nvSpPr>
      <dsp:spPr>
        <a:xfrm>
          <a:off x="1737251" y="4432347"/>
          <a:ext cx="2714141" cy="1357070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b="1" kern="1200" dirty="0"/>
            <a:t>Koja je važnost razlagača u prirodi?</a:t>
          </a:r>
        </a:p>
      </dsp:txBody>
      <dsp:txXfrm>
        <a:off x="1803498" y="4498594"/>
        <a:ext cx="2581647" cy="1224576"/>
      </dsp:txXfrm>
    </dsp:sp>
    <dsp:sp modelId="{8C668476-F79C-4D2F-93B1-FBC82D6A7E22}">
      <dsp:nvSpPr>
        <dsp:cNvPr id="0" name=""/>
        <dsp:cNvSpPr/>
      </dsp:nvSpPr>
      <dsp:spPr>
        <a:xfrm>
          <a:off x="847543" y="1694107"/>
          <a:ext cx="2714141" cy="135707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b="1" kern="1200" dirty="0"/>
            <a:t>Na primjeru objasni hranidbeni lanac.</a:t>
          </a:r>
        </a:p>
      </dsp:txBody>
      <dsp:txXfrm>
        <a:off x="913790" y="1760354"/>
        <a:ext cx="2581647" cy="12245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CF80-31DD-4730-87BE-7D58980527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807C-9626-40FE-86A1-F10B3258C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529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CF80-31DD-4730-87BE-7D58980527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807C-9626-40FE-86A1-F10B3258C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6777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CF80-31DD-4730-87BE-7D58980527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807C-9626-40FE-86A1-F10B3258C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031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CF80-31DD-4730-87BE-7D58980527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807C-9626-40FE-86A1-F10B3258C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789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CF80-31DD-4730-87BE-7D58980527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807C-9626-40FE-86A1-F10B3258C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564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CF80-31DD-4730-87BE-7D58980527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807C-9626-40FE-86A1-F10B3258C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783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CF80-31DD-4730-87BE-7D58980527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807C-9626-40FE-86A1-F10B3258C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25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CF80-31DD-4730-87BE-7D58980527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807C-9626-40FE-86A1-F10B3258C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762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CF80-31DD-4730-87BE-7D58980527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807C-9626-40FE-86A1-F10B3258C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785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CF80-31DD-4730-87BE-7D58980527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807C-9626-40FE-86A1-F10B3258C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701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CF80-31DD-4730-87BE-7D58980527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807C-9626-40FE-86A1-F10B3258C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656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B43CF80-31DD-4730-87BE-7D58980527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11/26/2020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1DC807C-9626-40FE-86A1-F10B3258C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78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>
            <a:extLst>
              <a:ext uri="{FF2B5EF4-FFF2-40B4-BE49-F238E27FC236}">
                <a16:creationId xmlns:a16="http://schemas.microsoft.com/office/drawing/2014/main" id="{1901F876-FF52-41B5-8E9A-ACB3B2CDEE42}"/>
              </a:ext>
            </a:extLst>
          </p:cNvPr>
          <p:cNvSpPr txBox="1"/>
          <p:nvPr/>
        </p:nvSpPr>
        <p:spPr>
          <a:xfrm>
            <a:off x="3048000" y="5334000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/>
              <a:t>Povezanost živih bića</a:t>
            </a:r>
          </a:p>
        </p:txBody>
      </p:sp>
      <p:pic>
        <p:nvPicPr>
          <p:cNvPr id="6" name="Slika 5" descr="Slika na kojoj se prikazuje trava&#10;&#10;Opis je automatski generiran">
            <a:extLst>
              <a:ext uri="{FF2B5EF4-FFF2-40B4-BE49-F238E27FC236}">
                <a16:creationId xmlns:a16="http://schemas.microsoft.com/office/drawing/2014/main" id="{CB57DD3A-D928-4482-85B5-11750E532C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501" y="838200"/>
            <a:ext cx="6298997" cy="4191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44472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>
            <a:extLst>
              <a:ext uri="{FF2B5EF4-FFF2-40B4-BE49-F238E27FC236}">
                <a16:creationId xmlns:a16="http://schemas.microsoft.com/office/drawing/2014/main" id="{D2149EB4-4B2B-46E2-9E81-1A85A613E248}"/>
              </a:ext>
            </a:extLst>
          </p:cNvPr>
          <p:cNvSpPr txBox="1"/>
          <p:nvPr/>
        </p:nvSpPr>
        <p:spPr>
          <a:xfrm>
            <a:off x="1876985" y="579162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rgbClr val="FF0000"/>
                </a:solidFill>
              </a:rPr>
              <a:t>Sunčeva energija kao izvor života na Zemlji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DD174DC6-EB53-486C-AFE3-5C851962FE17}"/>
              </a:ext>
            </a:extLst>
          </p:cNvPr>
          <p:cNvSpPr txBox="1"/>
          <p:nvPr/>
        </p:nvSpPr>
        <p:spPr>
          <a:xfrm>
            <a:off x="685800" y="1408337"/>
            <a:ext cx="21580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r-HR" b="1" dirty="0"/>
              <a:t>SUNČEVO ZRAČENJE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1166EB09-2A8B-4B72-941F-2EC806E969E0}"/>
              </a:ext>
            </a:extLst>
          </p:cNvPr>
          <p:cNvSpPr txBox="1"/>
          <p:nvPr/>
        </p:nvSpPr>
        <p:spPr>
          <a:xfrm>
            <a:off x="894643" y="2195406"/>
            <a:ext cx="1497846" cy="369332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hr-HR" b="1" dirty="0"/>
              <a:t>FOTOSINTEZA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361571FA-3C67-4CF4-B807-6154E566145F}"/>
              </a:ext>
            </a:extLst>
          </p:cNvPr>
          <p:cNvSpPr txBox="1"/>
          <p:nvPr/>
        </p:nvSpPr>
        <p:spPr>
          <a:xfrm>
            <a:off x="203027" y="3008181"/>
            <a:ext cx="2629373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b="1" dirty="0"/>
              <a:t>AUTOTROFNI ORGANIZMI</a:t>
            </a:r>
          </a:p>
          <a:p>
            <a:pPr algn="ctr"/>
            <a:r>
              <a:rPr lang="hr-HR" b="1" dirty="0"/>
              <a:t>(PROIZVOĐAČI)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E9AC9B68-DF30-4209-AE96-1FD9380A6792}"/>
              </a:ext>
            </a:extLst>
          </p:cNvPr>
          <p:cNvSpPr txBox="1"/>
          <p:nvPr/>
        </p:nvSpPr>
        <p:spPr>
          <a:xfrm>
            <a:off x="685800" y="4094045"/>
            <a:ext cx="2032339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b="1" dirty="0"/>
              <a:t>biljke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b="1" dirty="0"/>
              <a:t>alge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b="1" dirty="0" err="1"/>
              <a:t>autotrofni</a:t>
            </a:r>
            <a:r>
              <a:rPr lang="hr-HR" b="1" dirty="0"/>
              <a:t> </a:t>
            </a:r>
            <a:r>
              <a:rPr lang="hr-HR" b="1" dirty="0" err="1"/>
              <a:t>protoktisti</a:t>
            </a:r>
            <a:r>
              <a:rPr lang="hr-HR" b="1" dirty="0"/>
              <a:t> 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b="1" dirty="0"/>
              <a:t>neke bakterije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BCFE8755-D2DE-4C27-AFFA-EDF9F61DA265}"/>
              </a:ext>
            </a:extLst>
          </p:cNvPr>
          <p:cNvSpPr txBox="1"/>
          <p:nvPr/>
        </p:nvSpPr>
        <p:spPr>
          <a:xfrm>
            <a:off x="2883855" y="1777432"/>
            <a:ext cx="2209800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r-HR" b="1" dirty="0"/>
              <a:t>GLUKOZA/ ŠEĆER</a:t>
            </a:r>
          </a:p>
          <a:p>
            <a:r>
              <a:rPr lang="hr-HR" b="1" dirty="0"/>
              <a:t>(kemijska energija)</a:t>
            </a: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E6F9FFDB-0C0E-4433-938E-217E8E10ADCA}"/>
              </a:ext>
            </a:extLst>
          </p:cNvPr>
          <p:cNvSpPr txBox="1"/>
          <p:nvPr/>
        </p:nvSpPr>
        <p:spPr>
          <a:xfrm>
            <a:off x="3055108" y="2626607"/>
            <a:ext cx="771343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hr-HR" b="1" dirty="0"/>
              <a:t>KISIK</a:t>
            </a: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54E333BB-73AE-45D6-ACDC-9B57F79451F9}"/>
              </a:ext>
            </a:extLst>
          </p:cNvPr>
          <p:cNvSpPr txBox="1"/>
          <p:nvPr/>
        </p:nvSpPr>
        <p:spPr>
          <a:xfrm>
            <a:off x="5407096" y="1758370"/>
            <a:ext cx="3065675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b="1" dirty="0"/>
              <a:t>HETEROTROFNI ORGANIZMI</a:t>
            </a:r>
          </a:p>
          <a:p>
            <a:pPr algn="ctr"/>
            <a:r>
              <a:rPr lang="hr-HR" b="1" dirty="0"/>
              <a:t>(POTROŠAČI)</a:t>
            </a: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1FD478C1-1761-4405-93DA-A9910F85B9DB}"/>
              </a:ext>
            </a:extLst>
          </p:cNvPr>
          <p:cNvSpPr txBox="1"/>
          <p:nvPr/>
        </p:nvSpPr>
        <p:spPr>
          <a:xfrm>
            <a:off x="5900433" y="2864206"/>
            <a:ext cx="210056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hr-HR" b="1" dirty="0"/>
              <a:t>UGLJIKOV(IV)OKSID</a:t>
            </a:r>
          </a:p>
        </p:txBody>
      </p: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6FA3492A-139C-4F1E-92B3-397ADC4F4D94}"/>
              </a:ext>
            </a:extLst>
          </p:cNvPr>
          <p:cNvSpPr txBox="1"/>
          <p:nvPr/>
        </p:nvSpPr>
        <p:spPr>
          <a:xfrm>
            <a:off x="4424239" y="3840549"/>
            <a:ext cx="2001624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STANIČNO DISANJE</a:t>
            </a:r>
          </a:p>
        </p:txBody>
      </p: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68F2F120-17CC-4884-8481-6BACA4CD5FE6}"/>
              </a:ext>
            </a:extLst>
          </p:cNvPr>
          <p:cNvSpPr txBox="1"/>
          <p:nvPr/>
        </p:nvSpPr>
        <p:spPr>
          <a:xfrm>
            <a:off x="4673360" y="4672504"/>
            <a:ext cx="1651240" cy="369332"/>
          </a:xfrm>
          <a:prstGeom prst="rect">
            <a:avLst/>
          </a:prstGeom>
          <a:solidFill>
            <a:srgbClr val="CCCCFF"/>
          </a:solidFill>
        </p:spPr>
        <p:txBody>
          <a:bodyPr wrap="square" rtlCol="0">
            <a:spAutoFit/>
          </a:bodyPr>
          <a:lstStyle/>
          <a:p>
            <a:r>
              <a:rPr lang="hr-HR" b="1" dirty="0"/>
              <a:t>MITOHONDRIJI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744D6E2D-E0A4-4029-8A68-98F751DF5823}"/>
              </a:ext>
            </a:extLst>
          </p:cNvPr>
          <p:cNvSpPr txBox="1"/>
          <p:nvPr/>
        </p:nvSpPr>
        <p:spPr>
          <a:xfrm>
            <a:off x="4227425" y="5571373"/>
            <a:ext cx="1156158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ENERGIJA</a:t>
            </a:r>
          </a:p>
        </p:txBody>
      </p:sp>
      <p:sp>
        <p:nvSpPr>
          <p:cNvPr id="15" name="TekstniOkvir 14">
            <a:extLst>
              <a:ext uri="{FF2B5EF4-FFF2-40B4-BE49-F238E27FC236}">
                <a16:creationId xmlns:a16="http://schemas.microsoft.com/office/drawing/2014/main" id="{D2ED2264-1DA2-4F2A-B7A3-1853B1588A7D}"/>
              </a:ext>
            </a:extLst>
          </p:cNvPr>
          <p:cNvSpPr txBox="1"/>
          <p:nvPr/>
        </p:nvSpPr>
        <p:spPr>
          <a:xfrm>
            <a:off x="5715000" y="5568221"/>
            <a:ext cx="1072978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TOPLINA</a:t>
            </a:r>
          </a:p>
        </p:txBody>
      </p:sp>
      <p:sp>
        <p:nvSpPr>
          <p:cNvPr id="17" name="TekstniOkvir 16">
            <a:extLst>
              <a:ext uri="{FF2B5EF4-FFF2-40B4-BE49-F238E27FC236}">
                <a16:creationId xmlns:a16="http://schemas.microsoft.com/office/drawing/2014/main" id="{1B51D03D-30A6-4645-ABCA-377E78064112}"/>
              </a:ext>
            </a:extLst>
          </p:cNvPr>
          <p:cNvSpPr txBox="1"/>
          <p:nvPr/>
        </p:nvSpPr>
        <p:spPr>
          <a:xfrm>
            <a:off x="2903575" y="3410250"/>
            <a:ext cx="1085180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b="1" dirty="0"/>
              <a:t>OZONSKI SLOJ</a:t>
            </a:r>
          </a:p>
        </p:txBody>
      </p:sp>
      <p:sp>
        <p:nvSpPr>
          <p:cNvPr id="18" name="Strelica: prema dolje 17">
            <a:extLst>
              <a:ext uri="{FF2B5EF4-FFF2-40B4-BE49-F238E27FC236}">
                <a16:creationId xmlns:a16="http://schemas.microsoft.com/office/drawing/2014/main" id="{59B02E82-417B-4C38-A899-24DDE2847FE6}"/>
              </a:ext>
            </a:extLst>
          </p:cNvPr>
          <p:cNvSpPr/>
          <p:nvPr/>
        </p:nvSpPr>
        <p:spPr>
          <a:xfrm>
            <a:off x="1495758" y="1777669"/>
            <a:ext cx="180642" cy="3693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20" name="Strelica: prema dolje 19">
            <a:extLst>
              <a:ext uri="{FF2B5EF4-FFF2-40B4-BE49-F238E27FC236}">
                <a16:creationId xmlns:a16="http://schemas.microsoft.com/office/drawing/2014/main" id="{9666612E-3355-4EB7-9689-95485D9F21A6}"/>
              </a:ext>
            </a:extLst>
          </p:cNvPr>
          <p:cNvSpPr/>
          <p:nvPr/>
        </p:nvSpPr>
        <p:spPr>
          <a:xfrm>
            <a:off x="1505185" y="2622327"/>
            <a:ext cx="161788" cy="3693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22" name="Strelica: prema dolje 21">
            <a:extLst>
              <a:ext uri="{FF2B5EF4-FFF2-40B4-BE49-F238E27FC236}">
                <a16:creationId xmlns:a16="http://schemas.microsoft.com/office/drawing/2014/main" id="{566D6E8C-8465-45C3-A2F0-DE4B846A902A}"/>
              </a:ext>
            </a:extLst>
          </p:cNvPr>
          <p:cNvSpPr/>
          <p:nvPr/>
        </p:nvSpPr>
        <p:spPr>
          <a:xfrm>
            <a:off x="1495758" y="3668197"/>
            <a:ext cx="180642" cy="3693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24" name="Strelica: prema dolje 23">
            <a:extLst>
              <a:ext uri="{FF2B5EF4-FFF2-40B4-BE49-F238E27FC236}">
                <a16:creationId xmlns:a16="http://schemas.microsoft.com/office/drawing/2014/main" id="{4B85C9DA-8406-4AAF-BD98-81F81BA53CD1}"/>
              </a:ext>
            </a:extLst>
          </p:cNvPr>
          <p:cNvSpPr/>
          <p:nvPr/>
        </p:nvSpPr>
        <p:spPr>
          <a:xfrm rot="14788596">
            <a:off x="2548201" y="2010740"/>
            <a:ext cx="180642" cy="3693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26" name="Strelica: prema dolje 25">
            <a:extLst>
              <a:ext uri="{FF2B5EF4-FFF2-40B4-BE49-F238E27FC236}">
                <a16:creationId xmlns:a16="http://schemas.microsoft.com/office/drawing/2014/main" id="{81116B9D-732A-436C-9247-918621A9386E}"/>
              </a:ext>
            </a:extLst>
          </p:cNvPr>
          <p:cNvSpPr/>
          <p:nvPr/>
        </p:nvSpPr>
        <p:spPr>
          <a:xfrm rot="17924829">
            <a:off x="2574090" y="2382155"/>
            <a:ext cx="180642" cy="3693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28" name="Strelica: prema dolje 27">
            <a:extLst>
              <a:ext uri="{FF2B5EF4-FFF2-40B4-BE49-F238E27FC236}">
                <a16:creationId xmlns:a16="http://schemas.microsoft.com/office/drawing/2014/main" id="{6E2F214B-51E5-4B1B-A3EE-D9CC2AC66A92}"/>
              </a:ext>
            </a:extLst>
          </p:cNvPr>
          <p:cNvSpPr/>
          <p:nvPr/>
        </p:nvSpPr>
        <p:spPr>
          <a:xfrm>
            <a:off x="3300214" y="3012195"/>
            <a:ext cx="180642" cy="3693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30" name="Strelica: prema dolje 29">
            <a:extLst>
              <a:ext uri="{FF2B5EF4-FFF2-40B4-BE49-F238E27FC236}">
                <a16:creationId xmlns:a16="http://schemas.microsoft.com/office/drawing/2014/main" id="{6A2A808A-1272-4026-8D1C-5678D152B5B0}"/>
              </a:ext>
            </a:extLst>
          </p:cNvPr>
          <p:cNvSpPr/>
          <p:nvPr/>
        </p:nvSpPr>
        <p:spPr>
          <a:xfrm rot="16200000">
            <a:off x="5163111" y="1974935"/>
            <a:ext cx="165113" cy="2758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32" name="Strelica: prema dolje 31">
            <a:extLst>
              <a:ext uri="{FF2B5EF4-FFF2-40B4-BE49-F238E27FC236}">
                <a16:creationId xmlns:a16="http://schemas.microsoft.com/office/drawing/2014/main" id="{03737404-127E-41C8-9A5D-9E3F27C06199}"/>
              </a:ext>
            </a:extLst>
          </p:cNvPr>
          <p:cNvSpPr/>
          <p:nvPr/>
        </p:nvSpPr>
        <p:spPr>
          <a:xfrm rot="15113637">
            <a:off x="4586724" y="1976052"/>
            <a:ext cx="212472" cy="13837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34" name="Strelica: prema dolje 33">
            <a:extLst>
              <a:ext uri="{FF2B5EF4-FFF2-40B4-BE49-F238E27FC236}">
                <a16:creationId xmlns:a16="http://schemas.microsoft.com/office/drawing/2014/main" id="{AD7CEDCC-E1AE-407C-9546-66295DCE5726}"/>
              </a:ext>
            </a:extLst>
          </p:cNvPr>
          <p:cNvSpPr/>
          <p:nvPr/>
        </p:nvSpPr>
        <p:spPr>
          <a:xfrm>
            <a:off x="6881194" y="2437661"/>
            <a:ext cx="180642" cy="3693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36" name="Strelica: prema dolje 35">
            <a:extLst>
              <a:ext uri="{FF2B5EF4-FFF2-40B4-BE49-F238E27FC236}">
                <a16:creationId xmlns:a16="http://schemas.microsoft.com/office/drawing/2014/main" id="{3555211E-FDE3-42BC-8AA6-5AEBC12FFDBF}"/>
              </a:ext>
            </a:extLst>
          </p:cNvPr>
          <p:cNvSpPr/>
          <p:nvPr/>
        </p:nvSpPr>
        <p:spPr>
          <a:xfrm>
            <a:off x="5337373" y="4287968"/>
            <a:ext cx="180642" cy="3693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38" name="Strelica: prema dolje 37">
            <a:extLst>
              <a:ext uri="{FF2B5EF4-FFF2-40B4-BE49-F238E27FC236}">
                <a16:creationId xmlns:a16="http://schemas.microsoft.com/office/drawing/2014/main" id="{50B6DC79-8C80-4F69-A870-217CD44BBD94}"/>
              </a:ext>
            </a:extLst>
          </p:cNvPr>
          <p:cNvSpPr/>
          <p:nvPr/>
        </p:nvSpPr>
        <p:spPr>
          <a:xfrm>
            <a:off x="4784803" y="5123343"/>
            <a:ext cx="180642" cy="3693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40" name="Strelica: prema dolje 39">
            <a:extLst>
              <a:ext uri="{FF2B5EF4-FFF2-40B4-BE49-F238E27FC236}">
                <a16:creationId xmlns:a16="http://schemas.microsoft.com/office/drawing/2014/main" id="{D2C132A2-F8B9-442F-945B-AD888159D54D}"/>
              </a:ext>
            </a:extLst>
          </p:cNvPr>
          <p:cNvSpPr/>
          <p:nvPr/>
        </p:nvSpPr>
        <p:spPr>
          <a:xfrm>
            <a:off x="5900433" y="5123343"/>
            <a:ext cx="180642" cy="3693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43" name="Strelica: prema dolje 42">
            <a:extLst>
              <a:ext uri="{FF2B5EF4-FFF2-40B4-BE49-F238E27FC236}">
                <a16:creationId xmlns:a16="http://schemas.microsoft.com/office/drawing/2014/main" id="{DC015AA4-0149-444A-99D1-9C11660D1DFC}"/>
              </a:ext>
            </a:extLst>
          </p:cNvPr>
          <p:cNvSpPr/>
          <p:nvPr/>
        </p:nvSpPr>
        <p:spPr>
          <a:xfrm rot="18946348">
            <a:off x="4122805" y="2946446"/>
            <a:ext cx="180642" cy="9965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48" name="Strelica: prema dolje 47">
            <a:extLst>
              <a:ext uri="{FF2B5EF4-FFF2-40B4-BE49-F238E27FC236}">
                <a16:creationId xmlns:a16="http://schemas.microsoft.com/office/drawing/2014/main" id="{5E031D0A-E9EE-4ADB-9633-3C5F49F31D56}"/>
              </a:ext>
            </a:extLst>
          </p:cNvPr>
          <p:cNvSpPr/>
          <p:nvPr/>
        </p:nvSpPr>
        <p:spPr>
          <a:xfrm>
            <a:off x="6921983" y="3381527"/>
            <a:ext cx="180642" cy="28336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50" name="Strelica: prema dolje 49">
            <a:extLst>
              <a:ext uri="{FF2B5EF4-FFF2-40B4-BE49-F238E27FC236}">
                <a16:creationId xmlns:a16="http://schemas.microsoft.com/office/drawing/2014/main" id="{11D61F07-E732-4CB6-87B2-0C91B20D672F}"/>
              </a:ext>
            </a:extLst>
          </p:cNvPr>
          <p:cNvSpPr/>
          <p:nvPr/>
        </p:nvSpPr>
        <p:spPr>
          <a:xfrm rot="5400000" flipH="1">
            <a:off x="4244836" y="3811890"/>
            <a:ext cx="225528" cy="49282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  <p:sp>
        <p:nvSpPr>
          <p:cNvPr id="52" name="Strelica: prema dolje 51">
            <a:extLst>
              <a:ext uri="{FF2B5EF4-FFF2-40B4-BE49-F238E27FC236}">
                <a16:creationId xmlns:a16="http://schemas.microsoft.com/office/drawing/2014/main" id="{550563F5-1A03-4081-B9BC-95B04EEF2F84}"/>
              </a:ext>
            </a:extLst>
          </p:cNvPr>
          <p:cNvSpPr/>
          <p:nvPr/>
        </p:nvSpPr>
        <p:spPr>
          <a:xfrm rot="10800000">
            <a:off x="1645836" y="5627889"/>
            <a:ext cx="180643" cy="7442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b="1"/>
          </a:p>
        </p:txBody>
      </p:sp>
    </p:spTree>
    <p:extLst>
      <p:ext uri="{BB962C8B-B14F-4D97-AF65-F5344CB8AC3E}">
        <p14:creationId xmlns:p14="http://schemas.microsoft.com/office/powerpoint/2010/main" val="3151347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>
            <a:extLst>
              <a:ext uri="{FF2B5EF4-FFF2-40B4-BE49-F238E27FC236}">
                <a16:creationId xmlns:a16="http://schemas.microsoft.com/office/drawing/2014/main" id="{16D4D604-E554-42CA-B494-4F9572395B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495300"/>
            <a:ext cx="5055177" cy="58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539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A36318E6-C0E7-48C7-A824-714357F89DCF}"/>
              </a:ext>
            </a:extLst>
          </p:cNvPr>
          <p:cNvSpPr txBox="1"/>
          <p:nvPr/>
        </p:nvSpPr>
        <p:spPr>
          <a:xfrm>
            <a:off x="2057400" y="762000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rgbClr val="FF0000"/>
                </a:solidFill>
              </a:rPr>
              <a:t>Hranidbeni odnosi među organizmima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B296EB37-6C4E-47CD-80F1-E5505B91960D}"/>
              </a:ext>
            </a:extLst>
          </p:cNvPr>
          <p:cNvSpPr txBox="1"/>
          <p:nvPr/>
        </p:nvSpPr>
        <p:spPr>
          <a:xfrm>
            <a:off x="360575" y="1525867"/>
            <a:ext cx="4267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POTROŠAČI: </a:t>
            </a:r>
            <a:r>
              <a:rPr lang="hr-HR" dirty="0"/>
              <a:t>biljojedi, mesojedi, svejedi</a:t>
            </a:r>
          </a:p>
          <a:p>
            <a:r>
              <a:rPr lang="hr-HR" b="1" dirty="0"/>
              <a:t>RAZLAGAČI: </a:t>
            </a:r>
            <a:r>
              <a:rPr lang="hr-HR" dirty="0"/>
              <a:t>gljive, bakterije</a:t>
            </a:r>
          </a:p>
          <a:p>
            <a:pPr marL="285750" indent="-285750">
              <a:buFontTx/>
              <a:buChar char="-"/>
            </a:pPr>
            <a:r>
              <a:rPr lang="hr-HR" dirty="0"/>
              <a:t>u prirodu vraćaju vodu, ugljikov(IV) oksid i mineralne tvari </a:t>
            </a:r>
          </a:p>
          <a:p>
            <a:endParaRPr lang="hr-HR" dirty="0"/>
          </a:p>
          <a:p>
            <a:r>
              <a:rPr lang="hr-HR" b="1" dirty="0"/>
              <a:t>HRANIDBENI LANAC- </a:t>
            </a:r>
            <a:r>
              <a:rPr lang="hr-HR" dirty="0"/>
              <a:t>opisuje protok energije i hranjivih tvari od proizvođača do potrošača</a:t>
            </a:r>
          </a:p>
          <a:p>
            <a:endParaRPr lang="hr-HR" dirty="0"/>
          </a:p>
          <a:p>
            <a:r>
              <a:rPr lang="hr-HR" b="1" dirty="0"/>
              <a:t>TVARI</a:t>
            </a:r>
            <a:r>
              <a:rPr lang="hr-HR" dirty="0"/>
              <a:t> kruže kroz hranidbeni lanac, a </a:t>
            </a:r>
            <a:r>
              <a:rPr lang="hr-HR" b="1" dirty="0"/>
              <a:t>ENERGIJA </a:t>
            </a:r>
            <a:r>
              <a:rPr lang="hr-HR" dirty="0"/>
              <a:t>protječe.</a:t>
            </a:r>
          </a:p>
          <a:p>
            <a:endParaRPr lang="hr-HR" dirty="0"/>
          </a:p>
          <a:p>
            <a:r>
              <a:rPr lang="hr-HR" b="1" dirty="0"/>
              <a:t>Brojnost životinja </a:t>
            </a:r>
            <a:r>
              <a:rPr lang="hr-HR" dirty="0"/>
              <a:t>u hranidbenim mrežama međusobno je uvjetovana njihovim odnosima kao predatora i plijena, odnosno količinom raspoložive hrane</a:t>
            </a:r>
          </a:p>
          <a:p>
            <a:endParaRPr lang="hr-HR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2055576E-4BD6-4D76-99C8-823C8B2DF2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5565" y="1905000"/>
            <a:ext cx="4107712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144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96CEEDCB-48E7-4833-B28D-7D2505CAD234}"/>
              </a:ext>
            </a:extLst>
          </p:cNvPr>
          <p:cNvSpPr txBox="1"/>
          <p:nvPr/>
        </p:nvSpPr>
        <p:spPr>
          <a:xfrm>
            <a:off x="2057400" y="1905000"/>
            <a:ext cx="77724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b="1" dirty="0"/>
              <a:t>ENERGIJA</a:t>
            </a:r>
            <a:r>
              <a:rPr lang="hr-HR" dirty="0"/>
              <a:t>- potrebna svim živim bićima na Zemlji </a:t>
            </a:r>
          </a:p>
          <a:p>
            <a:endParaRPr lang="hr-HR" dirty="0"/>
          </a:p>
          <a:p>
            <a:r>
              <a:rPr lang="hr-HR" b="1" dirty="0" err="1"/>
              <a:t>Autotrofni</a:t>
            </a:r>
            <a:r>
              <a:rPr lang="hr-HR" b="1" dirty="0"/>
              <a:t> organizmi:</a:t>
            </a:r>
          </a:p>
          <a:p>
            <a:endParaRPr lang="hr-HR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dirty="0"/>
              <a:t>samostalno proizvode hranu procesom fotosinteze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dirty="0"/>
              <a:t>šećer glukoza izvor je energije za sva druga živa bića</a:t>
            </a:r>
          </a:p>
          <a:p>
            <a:endParaRPr lang="hr-HR" dirty="0"/>
          </a:p>
          <a:p>
            <a:r>
              <a:rPr lang="hr-HR" b="1" dirty="0"/>
              <a:t>Živa bića: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dirty="0"/>
              <a:t>međusobno su povezana hranidbenim odnosima</a:t>
            </a:r>
          </a:p>
          <a:p>
            <a:endParaRPr lang="hr-HR" dirty="0"/>
          </a:p>
          <a:p>
            <a:r>
              <a:rPr lang="hr-HR" b="1" dirty="0"/>
              <a:t>Hranidbeni lanci: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međusobno su povezani i čine hranidbenu mrežu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omogućuju kruženje tvari i protjecanje energije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017C4DB2-EA02-49D4-B914-A93433C6E766}"/>
              </a:ext>
            </a:extLst>
          </p:cNvPr>
          <p:cNvSpPr txBox="1"/>
          <p:nvPr/>
        </p:nvSpPr>
        <p:spPr>
          <a:xfrm>
            <a:off x="2819400" y="998071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/>
              <a:t>Povezanost živih bića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32856F8C-FFDA-4857-A056-2502C8DCBD57}"/>
              </a:ext>
            </a:extLst>
          </p:cNvPr>
          <p:cNvSpPr txBox="1"/>
          <p:nvPr/>
        </p:nvSpPr>
        <p:spPr>
          <a:xfrm>
            <a:off x="685800" y="94741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Zapiši!</a:t>
            </a:r>
          </a:p>
        </p:txBody>
      </p:sp>
      <p:pic>
        <p:nvPicPr>
          <p:cNvPr id="7" name="Picture 2" descr="animated-writer-image-0028">
            <a:extLst>
              <a:ext uri="{FF2B5EF4-FFF2-40B4-BE49-F238E27FC236}">
                <a16:creationId xmlns:a16="http://schemas.microsoft.com/office/drawing/2014/main" id="{F10D72C5-3C0B-483C-BD89-3DF2E1B1E60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1055132"/>
            <a:ext cx="1259276" cy="125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2232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jagram 1">
            <a:extLst>
              <a:ext uri="{FF2B5EF4-FFF2-40B4-BE49-F238E27FC236}">
                <a16:creationId xmlns:a16="http://schemas.microsoft.com/office/drawing/2014/main" id="{0D0392FA-5D5E-4A9C-B2F5-24C68765AE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716976"/>
              </p:ext>
            </p:extLst>
          </p:nvPr>
        </p:nvGraphicFramePr>
        <p:xfrm>
          <a:off x="0" y="457200"/>
          <a:ext cx="90678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kstniOkvir 2">
            <a:extLst>
              <a:ext uri="{FF2B5EF4-FFF2-40B4-BE49-F238E27FC236}">
                <a16:creationId xmlns:a16="http://schemas.microsoft.com/office/drawing/2014/main" id="{C640A873-88FE-443B-B15B-ACC15C519111}"/>
              </a:ext>
            </a:extLst>
          </p:cNvPr>
          <p:cNvSpPr txBox="1"/>
          <p:nvPr/>
        </p:nvSpPr>
        <p:spPr>
          <a:xfrm>
            <a:off x="609600" y="609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Ponavljanje!</a:t>
            </a:r>
          </a:p>
        </p:txBody>
      </p:sp>
      <p:sp>
        <p:nvSpPr>
          <p:cNvPr id="4" name="Pravokutnik: zaobljeni kutovi 3">
            <a:extLst>
              <a:ext uri="{FF2B5EF4-FFF2-40B4-BE49-F238E27FC236}">
                <a16:creationId xmlns:a16="http://schemas.microsoft.com/office/drawing/2014/main" id="{A2ADD287-572B-4A68-9146-375D80365E13}"/>
              </a:ext>
            </a:extLst>
          </p:cNvPr>
          <p:cNvSpPr/>
          <p:nvPr/>
        </p:nvSpPr>
        <p:spPr>
          <a:xfrm>
            <a:off x="3200400" y="457200"/>
            <a:ext cx="26670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Pravokutnik: zaobljeni kutovi 5">
            <a:extLst>
              <a:ext uri="{FF2B5EF4-FFF2-40B4-BE49-F238E27FC236}">
                <a16:creationId xmlns:a16="http://schemas.microsoft.com/office/drawing/2014/main" id="{4AFB629F-4996-4141-936A-AD9FAE4B28F8}"/>
              </a:ext>
            </a:extLst>
          </p:cNvPr>
          <p:cNvSpPr/>
          <p:nvPr/>
        </p:nvSpPr>
        <p:spPr>
          <a:xfrm>
            <a:off x="838200" y="2133600"/>
            <a:ext cx="26670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8" name="Pravokutnik: zaobljeni kutovi 7">
            <a:extLst>
              <a:ext uri="{FF2B5EF4-FFF2-40B4-BE49-F238E27FC236}">
                <a16:creationId xmlns:a16="http://schemas.microsoft.com/office/drawing/2014/main" id="{C89D9011-CDEA-46E7-98F0-42F5639DCA80}"/>
              </a:ext>
            </a:extLst>
          </p:cNvPr>
          <p:cNvSpPr/>
          <p:nvPr/>
        </p:nvSpPr>
        <p:spPr>
          <a:xfrm>
            <a:off x="1752600" y="4835165"/>
            <a:ext cx="26670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Pravokutnik: zaobljeni kutovi 9">
            <a:extLst>
              <a:ext uri="{FF2B5EF4-FFF2-40B4-BE49-F238E27FC236}">
                <a16:creationId xmlns:a16="http://schemas.microsoft.com/office/drawing/2014/main" id="{D4D747E8-BC27-4E69-9E8C-FFB15A47F787}"/>
              </a:ext>
            </a:extLst>
          </p:cNvPr>
          <p:cNvSpPr/>
          <p:nvPr/>
        </p:nvSpPr>
        <p:spPr>
          <a:xfrm>
            <a:off x="4643487" y="4876800"/>
            <a:ext cx="26670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2" name="Pravokutnik: zaobljeni kutovi 11">
            <a:extLst>
              <a:ext uri="{FF2B5EF4-FFF2-40B4-BE49-F238E27FC236}">
                <a16:creationId xmlns:a16="http://schemas.microsoft.com/office/drawing/2014/main" id="{26E90EED-DA5A-420E-9DA3-4FDF67E38F14}"/>
              </a:ext>
            </a:extLst>
          </p:cNvPr>
          <p:cNvSpPr/>
          <p:nvPr/>
        </p:nvSpPr>
        <p:spPr>
          <a:xfrm>
            <a:off x="5562600" y="2133600"/>
            <a:ext cx="26670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6326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10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430736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854</TotalTime>
  <Words>207</Words>
  <Application>Microsoft Office PowerPoint</Application>
  <PresentationFormat>On-screen Show (4:3)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Miksic</dc:creator>
  <cp:lastModifiedBy>Ana Kodžoman</cp:lastModifiedBy>
  <cp:revision>31</cp:revision>
  <dcterms:created xsi:type="dcterms:W3CDTF">2006-08-16T00:00:00Z</dcterms:created>
  <dcterms:modified xsi:type="dcterms:W3CDTF">2020-11-26T19:07:17Z</dcterms:modified>
</cp:coreProperties>
</file>